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3" r:id="rId2"/>
    <p:sldId id="301" r:id="rId3"/>
    <p:sldId id="372" r:id="rId4"/>
    <p:sldId id="373" r:id="rId5"/>
    <p:sldId id="374" r:id="rId6"/>
    <p:sldId id="375" r:id="rId7"/>
    <p:sldId id="302" r:id="rId8"/>
    <p:sldId id="304" r:id="rId9"/>
    <p:sldId id="305" r:id="rId10"/>
    <p:sldId id="306" r:id="rId11"/>
    <p:sldId id="308" r:id="rId12"/>
    <p:sldId id="309" r:id="rId13"/>
    <p:sldId id="3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1008" y="108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hdphoto" Target="../media/hdphoto2.wdp"/><Relationship Id="rId18" Type="http://schemas.openxmlformats.org/officeDocument/2006/relationships/image" Target="../media/image36.jpe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12" Type="http://schemas.openxmlformats.org/officeDocument/2006/relationships/image" Target="../media/image33.png"/><Relationship Id="rId17" Type="http://schemas.microsoft.com/office/2007/relationships/hdphoto" Target="../media/hdphoto4.wdp"/><Relationship Id="rId2" Type="http://schemas.openxmlformats.org/officeDocument/2006/relationships/image" Target="../media/image24.jpeg"/><Relationship Id="rId16" Type="http://schemas.openxmlformats.org/officeDocument/2006/relationships/image" Target="../media/image35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11" Type="http://schemas.microsoft.com/office/2007/relationships/hdphoto" Target="../media/hdphoto1.wdp"/><Relationship Id="rId5" Type="http://schemas.openxmlformats.org/officeDocument/2006/relationships/image" Target="../media/image27.jpeg"/><Relationship Id="rId15" Type="http://schemas.microsoft.com/office/2007/relationships/hdphoto" Target="../media/hdphoto3.wdp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image" Target="../media/image26.jpeg"/><Relationship Id="rId9" Type="http://schemas.openxmlformats.org/officeDocument/2006/relationships/image" Target="../media/image31.jp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575291"/>
            <a:ext cx="1696419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ВЕЛОСИПЕДИСТА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389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ЗАЩИТА ВЕЛОСИПЕДИСТА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5" y="557501"/>
            <a:ext cx="6648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Перед тем, как сесть за руль велосипеда, обязательно надень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«ЗАЩИТУ ВЕЛОСИПЕДИСТА»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велошлем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наколенники, налокотники и перчатки.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5" t="11332" r="24754" b="1251"/>
          <a:stretch/>
        </p:blipFill>
        <p:spPr>
          <a:xfrm>
            <a:off x="412251" y="1684777"/>
            <a:ext cx="2839459" cy="44566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25252" y="1605748"/>
            <a:ext cx="3672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ОБРАТИ ВНИМАНИЕ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 СВОЮ ОДЕЖДУ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5252" y="2413338"/>
            <a:ext cx="3432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Велосипедиста должны хорошо видеть все участники дорожного движения, поэтому лучше носить яркую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и светлую одежду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свтовозвращающими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элементами. Одежда не должна ограничивать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движения. Покрой одежды должен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исключать попадание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её элементов 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движущиеся части велосипеда!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211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98006" y="2597429"/>
            <a:ext cx="4710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Поворот налево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Для обозначения поворота налево необходимо вытянуть прямую левую руку в сторону поворота или согнуть правую руку в локте.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0821" y="203641"/>
            <a:ext cx="6820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ПРАВИЛА ДВИЖЕНИЯ ДЛЯ ВЕЛОСИПЕДИСТА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98006" y="1008300"/>
            <a:ext cx="4710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Поворот направо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Для поворота направо нужно вытянуть прямую правую руку в сторону поворота или согнуть левую руку в локте.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98006" y="4457132"/>
            <a:ext cx="471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Остановка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Для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остановки поднимаешь вверх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руку</a:t>
            </a:r>
            <a:r>
              <a:rPr lang="en-US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ru-RU" sz="16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7" y="860016"/>
            <a:ext cx="1642556" cy="1436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9" y="2359395"/>
            <a:ext cx="1825011" cy="1596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7" y="4018367"/>
            <a:ext cx="1090319" cy="16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389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ЮНОМУ ВЕЛОСИПЕДИСТУ НАДО ЗНАТЬ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4" y="741813"/>
            <a:ext cx="68055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Велосипедистам в возрасте до 14 лет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запрещено выезжать на проезжую часть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дороги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Им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можно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двигаться по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пешеходным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велосипедным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велопешеходным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дорожкам                            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тротуарам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а также в пределах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пешеходных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зон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Велосипедисты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возрасте до 14 лет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имеют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права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выезжать на проезжую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часть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дороги,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том числе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 полосу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для велосипедистов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7" y="1904667"/>
            <a:ext cx="670560" cy="670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44" y="1904667"/>
            <a:ext cx="670560" cy="67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70" y="2665489"/>
            <a:ext cx="670560" cy="67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83" y="2665489"/>
            <a:ext cx="670560" cy="670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97" y="2661663"/>
            <a:ext cx="670560" cy="6705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23" y="5908867"/>
            <a:ext cx="670560" cy="67056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2" name="Овал 3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3" y="3742634"/>
            <a:ext cx="538470" cy="8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389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ЕСЛИ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ТЕБЕ УЖЕ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14 ЛЕТ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5" y="741813"/>
            <a:ext cx="6519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 лет можно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двигаться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специально выделенной полосе для велосипедистов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проезжей части дороги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Если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этой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полосы нет, можно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двигаться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правому краю проезжей части. А вот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тротуар взрослым велосипедистам выезжать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уже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нельзя!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15" y="1594747"/>
            <a:ext cx="670560" cy="67056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381774" y="3947992"/>
            <a:ext cx="60102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движении по проезжей части дороги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велосипедистам запрещено пересекать сплошную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линию разметки, а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также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полосу, предназначенную для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встречного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6017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ПУНКТ 1.2 ПРАВИЛ ДОРОЖНОГО ДВИЖЕНИЯ: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5" y="1166842"/>
            <a:ext cx="6519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"Велосипед"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транспортное средство,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кроме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инвалидных колясок, которое имеет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крайней мере два колеса и приводится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движение как правило мускульной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энергией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лиц, находящихся на этом транспортном средстве,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частности при помощи педалей или рукояток,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может также иметь электродвигатель номинальной максимальной мощностью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режиме длительной нагрузки, не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превышающей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0,25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кВт, автоматически отключающийся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скорости более 25 км/ч.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4" y="3632822"/>
            <a:ext cx="763750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2293" y="3499728"/>
            <a:ext cx="5703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Велосипедная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дорожка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конструктивно отделенный от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проезжей части и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тротуара элемент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дороги (либо отдельная дорога), предназначенный для движения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велосипедистов (знак 4.4.1).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ЗНАКИ, РЕГУЛИРУЮЩИЕ </a:t>
            </a:r>
            <a:b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4" y="4753970"/>
            <a:ext cx="763750" cy="81798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55898" y="4885962"/>
            <a:ext cx="57035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велосипедной дорожки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4.4.2).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197" y="2981706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ПРЕДПИСЫВАЮЩИЕ ЗНАКИ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197" y="1209442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ЗАПРЕЩАЮЩИЕ ЗНАКИ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3" y="1727447"/>
            <a:ext cx="817983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51461" y="1986045"/>
            <a:ext cx="61085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 на велосипедах запрещено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3.9).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22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9" y="5525722"/>
            <a:ext cx="817983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76719" y="4360322"/>
            <a:ext cx="5034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Пешеходная и велосипедная дорожка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</a:t>
            </a:r>
            <a:r>
              <a:rPr lang="ru-RU" sz="1500" dirty="0" err="1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велопешеходная</a:t>
            </a:r>
            <a:endParaRPr lang="ru-RU" sz="1500" dirty="0">
              <a:solidFill>
                <a:srgbClr val="005BAA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дорожка </a:t>
            </a: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движения)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en-US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(знаки 4.5.4 и 4.5.5).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0" y="4420347"/>
            <a:ext cx="817983" cy="81798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7" y="4420347"/>
            <a:ext cx="817983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6" y="5525723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ЗНАКИ, РЕГУЛИРУЮЩИЕ </a:t>
            </a:r>
            <a:b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73382" y="5431754"/>
            <a:ext cx="5053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пешеходной и велосипедной дорожки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 (конец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500" dirty="0" err="1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велопешеходной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дорожки </a:t>
            </a: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движения)</a:t>
            </a:r>
            <a:r>
              <a:rPr lang="en-US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4.5.6 и 4.5.7).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8" y="3338255"/>
            <a:ext cx="817983" cy="8179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7" y="2166583"/>
            <a:ext cx="817983" cy="81798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04916" y="983159"/>
            <a:ext cx="6822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Пешеходная и велосипедная дорожка (</a:t>
            </a:r>
            <a:r>
              <a:rPr lang="ru-RU" sz="1500" dirty="0" err="1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велопешеходная</a:t>
            </a: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дорожка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конструктивно отделенный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проезжей части элемент дороги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отдельная дорога), предназначенный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раздельного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с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овместного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пешеходами движения велосипедистов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(знаки 4.5.2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4.5.7).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09129" y="2155782"/>
            <a:ext cx="60207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Пешеходная и велосипедная дорожка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движением (</a:t>
            </a:r>
            <a:r>
              <a:rPr lang="ru-RU" sz="1500" dirty="0" err="1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велопешеходная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дорожка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</a:t>
            </a: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движением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)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4.5.2).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9129" y="3295610"/>
            <a:ext cx="59850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пешеходной и велосипедной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дорожки </a:t>
            </a:r>
            <a:b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движением (конец </a:t>
            </a:r>
            <a:r>
              <a:rPr lang="ru-RU" sz="1500" dirty="0" err="1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велопешеходной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b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дорожки с совмещенным </a:t>
            </a: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движением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)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4.5.2).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ЗНАКИ, РЕГУЛИРУЮЩИЕ </a:t>
            </a:r>
            <a:b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2561" y="1057910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ЗНАКИ ОСОБЫХ ПРЕДПИСАНИЙ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1717" y="4152623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Велосипедная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зона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место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с которого начинается</a:t>
            </a:r>
          </a:p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велосипедная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зона (знак 5.33.1).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2" y="3817599"/>
            <a:ext cx="822711" cy="1201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3" y="5071336"/>
            <a:ext cx="822710" cy="120141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91717" y="5369997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велосипедной зоны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5.34.1).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91717" y="1544894"/>
            <a:ext cx="57749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Дорога с полосой для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Дорога,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которой движение велосипедистов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водителей </a:t>
            </a:r>
            <a:b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мопедов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осуществляется по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специально выделенной </a:t>
            </a:r>
            <a:b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полосе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навстречу общему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потоку транспортных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средств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5.11.2).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" y="2791389"/>
            <a:ext cx="816282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" y="1767352"/>
            <a:ext cx="816282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91717" y="2929989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дороги с полосой для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 </a:t>
            </a:r>
            <a:b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5.12.2).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18" grpId="0"/>
      <p:bldP spid="21" grpId="0"/>
      <p:bldP spid="2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ЗНАКИ, РЕГУЛИРУЮЩИЕ </a:t>
            </a:r>
            <a:b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2" y="1799526"/>
            <a:ext cx="822710" cy="54847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08872" y="1674075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Вид транспортного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средства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указывает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вид транспортного средства, на который распространяется действие знака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8.4.7).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" y="2961841"/>
            <a:ext cx="822709" cy="54847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117940" y="2843662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Кроме вида транспортного </a:t>
            </a:r>
            <a:r>
              <a:rPr lang="ru-RU" sz="15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средства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указывает вид 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транспортного средства, на который не распространяется действие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знака (</a:t>
            </a: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 </a:t>
            </a:r>
            <a:r>
              <a:rPr lang="ru-RU" sz="15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8.4.13).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8992" y="1089578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ЗНАКИ ДОПОЛНИТЕЛЬНОЙ ИНФОРМАЦИИ (ТАБЛИЧКИ)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6" y="777531"/>
            <a:ext cx="817983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88853" y="894134"/>
            <a:ext cx="5684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3.1 "Въезд запрещен". Запрещается въезд всех транспортных средств в данном направлении.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6" y="1744769"/>
            <a:ext cx="817983" cy="8179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88853" y="1861372"/>
            <a:ext cx="5684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3.2 "Движение запрещено". Запрещается движение всех транспортных средств.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6" y="2707239"/>
            <a:ext cx="817983" cy="8179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88854" y="2820156"/>
            <a:ext cx="5684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3.9 "Движение на велосипедах запрещено". Запрещается движение велосипедов и мопедов.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5" y="3862695"/>
            <a:ext cx="545323" cy="8179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5" y="5069818"/>
            <a:ext cx="545323" cy="81798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88853" y="3733077"/>
            <a:ext cx="5684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5.1 "Автомагистраль". Дорога, на которой действуют требования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Правил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дорожного движения Российской Федерации, устанавливающие порядок движения по автомагистралям.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88853" y="5079933"/>
            <a:ext cx="4913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5.3 "Дорога для автомобилей". Дорога, предназначенная для движения только автомобилей, автобусов и мотоциклов.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814" y="194537"/>
            <a:ext cx="6832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ВЕЛОСИПЕДА ЗАПРЕЩЕНО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9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389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ПРОВЕРЬ ИСПРАВНОСТЬ ВЕЛОСИПЕДА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5" y="741983"/>
            <a:ext cx="6746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Водитель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любого транспортного средства,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том числе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велосипеда,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обязан проверить перед выездом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состояние транспортного средства.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Если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ты начинающий велосипедист – напоминай своим родителям о том,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чтобы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они помогли тебе в этом.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6" y="2492531"/>
            <a:ext cx="6257219" cy="416551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838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" y="1637880"/>
            <a:ext cx="5529720" cy="3642331"/>
          </a:xfrm>
          <a:prstGeom prst="rect">
            <a:avLst/>
          </a:prstGeom>
        </p:spPr>
      </p:pic>
      <p:sp>
        <p:nvSpPr>
          <p:cNvPr id="30" name="Скругленная прямоугольная выноска 29"/>
          <p:cNvSpPr/>
          <p:nvPr/>
        </p:nvSpPr>
        <p:spPr>
          <a:xfrm>
            <a:off x="5681160" y="3980820"/>
            <a:ext cx="3337561" cy="2282754"/>
          </a:xfrm>
          <a:prstGeom prst="wedgeRoundRectCallout">
            <a:avLst>
              <a:gd name="adj1" fmla="val -100916"/>
              <a:gd name="adj2" fmla="val -80697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Исправная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тормозная система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(правила дорожного движения 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2.3.1)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815" y="194537"/>
            <a:ext cx="6389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ТВОЙ ВЕЛОСИПЕД ДОЛЖЕН ИМЕТЬ: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695043" y="4012672"/>
            <a:ext cx="3337561" cy="2282754"/>
          </a:xfrm>
          <a:prstGeom prst="wedgeRoundRectCallout">
            <a:avLst>
              <a:gd name="adj1" fmla="val -109804"/>
              <a:gd name="adj2" fmla="val -130733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Исправное рулевое управление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(правила дорожного движения 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2.3.1)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711252" y="415485"/>
            <a:ext cx="3234626" cy="3144865"/>
            <a:chOff x="5711252" y="415485"/>
            <a:chExt cx="3234626" cy="3144865"/>
          </a:xfrm>
        </p:grpSpPr>
        <p:sp>
          <p:nvSpPr>
            <p:cNvPr id="37" name="Овал 36"/>
            <p:cNvSpPr/>
            <p:nvPr/>
          </p:nvSpPr>
          <p:spPr>
            <a:xfrm>
              <a:off x="5711252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652" y="877150"/>
              <a:ext cx="2169826" cy="216982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711252" y="415485"/>
            <a:ext cx="3234626" cy="3144865"/>
            <a:chOff x="5711252" y="415485"/>
            <a:chExt cx="3234626" cy="3144865"/>
          </a:xfrm>
        </p:grpSpPr>
        <p:sp>
          <p:nvSpPr>
            <p:cNvPr id="42" name="Овал 41"/>
            <p:cNvSpPr/>
            <p:nvPr/>
          </p:nvSpPr>
          <p:spPr>
            <a:xfrm>
              <a:off x="5711252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39"/>
            <a:stretch/>
          </p:blipFill>
          <p:spPr>
            <a:xfrm>
              <a:off x="6063768" y="1060740"/>
              <a:ext cx="2518100" cy="1892627"/>
            </a:xfrm>
            <a:prstGeom prst="rect">
              <a:avLst/>
            </a:prstGeom>
          </p:spPr>
        </p:pic>
      </p:grpSp>
      <p:sp>
        <p:nvSpPr>
          <p:cNvPr id="46" name="Скругленная прямоугольная выноска 45"/>
          <p:cNvSpPr/>
          <p:nvPr/>
        </p:nvSpPr>
        <p:spPr>
          <a:xfrm>
            <a:off x="5681051" y="4002264"/>
            <a:ext cx="3337561" cy="2282754"/>
          </a:xfrm>
          <a:prstGeom prst="wedgeRoundRectCallout">
            <a:avLst>
              <a:gd name="adj1" fmla="val -166020"/>
              <a:gd name="adj2" fmla="val -58401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Исправное сцепное устройство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(правила дорожного движения 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2.3.1)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713240" y="415485"/>
            <a:ext cx="3234626" cy="3144865"/>
            <a:chOff x="5713240" y="415485"/>
            <a:chExt cx="3234626" cy="3144865"/>
          </a:xfrm>
        </p:grpSpPr>
        <p:sp>
          <p:nvSpPr>
            <p:cNvPr id="48" name="Овал 47"/>
            <p:cNvSpPr/>
            <p:nvPr/>
          </p:nvSpPr>
          <p:spPr>
            <a:xfrm>
              <a:off x="5713240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" t="9521" r="2934" b="16515"/>
            <a:stretch/>
          </p:blipFill>
          <p:spPr>
            <a:xfrm>
              <a:off x="6013528" y="1221073"/>
              <a:ext cx="2690782" cy="1575091"/>
            </a:xfrm>
            <a:prstGeom prst="rect">
              <a:avLst/>
            </a:prstGeom>
          </p:spPr>
        </p:pic>
      </p:grpSp>
      <p:sp>
        <p:nvSpPr>
          <p:cNvPr id="52" name="Скругленная прямоугольная выноска 51"/>
          <p:cNvSpPr/>
          <p:nvPr/>
        </p:nvSpPr>
        <p:spPr>
          <a:xfrm>
            <a:off x="5672776" y="4002264"/>
            <a:ext cx="3337561" cy="2282754"/>
          </a:xfrm>
          <a:prstGeom prst="wedgeRoundRectCallout">
            <a:avLst>
              <a:gd name="adj1" fmla="val -103202"/>
              <a:gd name="adj2" fmla="val -136850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Исправный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звуковой сигнал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(правила дорожного движения 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2.3.1)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705505" y="415485"/>
            <a:ext cx="3234626" cy="3144865"/>
            <a:chOff x="5705505" y="415485"/>
            <a:chExt cx="3234626" cy="3144865"/>
          </a:xfrm>
        </p:grpSpPr>
        <p:sp>
          <p:nvSpPr>
            <p:cNvPr id="54" name="Овал 53"/>
            <p:cNvSpPr/>
            <p:nvPr/>
          </p:nvSpPr>
          <p:spPr>
            <a:xfrm>
              <a:off x="5705505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0110" r="2820" b="13993"/>
            <a:stretch/>
          </p:blipFill>
          <p:spPr>
            <a:xfrm>
              <a:off x="6108224" y="1018452"/>
              <a:ext cx="2413597" cy="1975107"/>
            </a:xfrm>
            <a:prstGeom prst="rect">
              <a:avLst/>
            </a:prstGeom>
          </p:spPr>
        </p:pic>
      </p:grpSp>
      <p:sp>
        <p:nvSpPr>
          <p:cNvPr id="58" name="Скругленная прямоугольная выноска 57"/>
          <p:cNvSpPr/>
          <p:nvPr/>
        </p:nvSpPr>
        <p:spPr>
          <a:xfrm>
            <a:off x="5672830" y="3991228"/>
            <a:ext cx="3337561" cy="2282754"/>
          </a:xfrm>
          <a:prstGeom prst="wedgeRoundRectCallout">
            <a:avLst>
              <a:gd name="adj1" fmla="val -102422"/>
              <a:gd name="adj2" fmla="val -99796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Спереди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световозвращатель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и фонарь или фара белого цвета (для движения в тёмное время суток и в условиях недостаточной видимости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 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правила дорожного движения п.2.3.1 и «Основные положения по допуску транспортных средств к эксплуатации…», п. 6.)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5705505" y="415485"/>
            <a:ext cx="3234626" cy="3144865"/>
            <a:chOff x="5705505" y="415485"/>
            <a:chExt cx="3234626" cy="3144865"/>
          </a:xfrm>
        </p:grpSpPr>
        <p:sp>
          <p:nvSpPr>
            <p:cNvPr id="60" name="Овал 59"/>
            <p:cNvSpPr/>
            <p:nvPr/>
          </p:nvSpPr>
          <p:spPr>
            <a:xfrm>
              <a:off x="5705505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2" r="12268"/>
            <a:stretch/>
          </p:blipFill>
          <p:spPr>
            <a:xfrm>
              <a:off x="6422216" y="842935"/>
              <a:ext cx="1807385" cy="2376899"/>
            </a:xfrm>
            <a:prstGeom prst="rect">
              <a:avLst/>
            </a:prstGeom>
          </p:spPr>
        </p:pic>
      </p:grpSp>
      <p:sp>
        <p:nvSpPr>
          <p:cNvPr id="64" name="Скругленная прямоугольная выноска 63"/>
          <p:cNvSpPr/>
          <p:nvPr/>
        </p:nvSpPr>
        <p:spPr>
          <a:xfrm>
            <a:off x="5687992" y="3998200"/>
            <a:ext cx="3337561" cy="2282754"/>
          </a:xfrm>
          <a:prstGeom prst="wedgeRoundRectCallout">
            <a:avLst>
              <a:gd name="adj1" fmla="val -211939"/>
              <a:gd name="adj2" fmla="val -87930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Сзади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световозвращатель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или фонарь красного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цвета 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правила дорожного движения п.2.3.1 и «Основные положения по допуску транспортных средств к эксплуатации…», п. 6.)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5697709" y="407989"/>
            <a:ext cx="3234626" cy="3144865"/>
            <a:chOff x="5697709" y="407989"/>
            <a:chExt cx="3234626" cy="3144865"/>
          </a:xfrm>
        </p:grpSpPr>
        <p:sp>
          <p:nvSpPr>
            <p:cNvPr id="66" name="Овал 65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724" y="885068"/>
              <a:ext cx="2192051" cy="2192051"/>
            </a:xfrm>
            <a:prstGeom prst="rect">
              <a:avLst/>
            </a:prstGeom>
          </p:spPr>
        </p:pic>
      </p:grpSp>
      <p:sp>
        <p:nvSpPr>
          <p:cNvPr id="70" name="Скругленная прямоугольная выноска 69"/>
          <p:cNvSpPr/>
          <p:nvPr/>
        </p:nvSpPr>
        <p:spPr>
          <a:xfrm>
            <a:off x="5687992" y="3980036"/>
            <a:ext cx="3337561" cy="2282754"/>
          </a:xfrm>
          <a:prstGeom prst="wedgeRoundRectCallout">
            <a:avLst>
              <a:gd name="adj1" fmla="val -197252"/>
              <a:gd name="adj2" fmla="val -73184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каждой боковой стороны —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световозвращатели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оранжевого или красного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цвета («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Основные положения по допуску транспортных средств к эксплуатации…»,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6.)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5697709" y="407989"/>
            <a:ext cx="3234626" cy="3144865"/>
            <a:chOff x="5697709" y="407989"/>
            <a:chExt cx="3234626" cy="3144865"/>
          </a:xfrm>
        </p:grpSpPr>
        <p:sp>
          <p:nvSpPr>
            <p:cNvPr id="72" name="Овал 71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9" t="12161" r="15714" b="21319"/>
            <a:stretch/>
          </p:blipFill>
          <p:spPr>
            <a:xfrm>
              <a:off x="6264787" y="899350"/>
              <a:ext cx="2116061" cy="2125425"/>
            </a:xfrm>
            <a:prstGeom prst="rect">
              <a:avLst/>
            </a:prstGeom>
          </p:spPr>
        </p:pic>
      </p:grpSp>
      <p:sp>
        <p:nvSpPr>
          <p:cNvPr id="32" name="Скругленная прямоугольная выноска 31"/>
          <p:cNvSpPr/>
          <p:nvPr/>
        </p:nvSpPr>
        <p:spPr>
          <a:xfrm>
            <a:off x="5653013" y="5384030"/>
            <a:ext cx="3337561" cy="660633"/>
          </a:xfrm>
          <a:prstGeom prst="wedgeRoundRectCallout">
            <a:avLst>
              <a:gd name="adj1" fmla="val -165524"/>
              <a:gd name="adj2" fmla="val -534479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Велосипедное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седло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5680941" y="5362322"/>
            <a:ext cx="3337561" cy="660633"/>
          </a:xfrm>
          <a:prstGeom prst="wedgeRoundRectCallout">
            <a:avLst>
              <a:gd name="adj1" fmla="val -135990"/>
              <a:gd name="adj2" fmla="val -425704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Велосипедная рама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5694824" y="5369558"/>
            <a:ext cx="3337561" cy="660633"/>
          </a:xfrm>
          <a:prstGeom prst="wedgeRoundRectCallout">
            <a:avLst>
              <a:gd name="adj1" fmla="val -136677"/>
              <a:gd name="adj2" fmla="val -232306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Велосипедные педали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5680722" y="5358258"/>
            <a:ext cx="3337561" cy="660633"/>
          </a:xfrm>
          <a:prstGeom prst="wedgeRoundRectCallout">
            <a:avLst>
              <a:gd name="adj1" fmla="val -183521"/>
              <a:gd name="adj2" fmla="val -131455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Велосипедные шины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5659845" y="5373044"/>
            <a:ext cx="3337561" cy="660633"/>
          </a:xfrm>
          <a:prstGeom prst="wedgeRoundRectCallout">
            <a:avLst>
              <a:gd name="adj1" fmla="val -187516"/>
              <a:gd name="adj2" fmla="val -145942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Обод колеса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5666456" y="5362322"/>
            <a:ext cx="3337561" cy="660633"/>
          </a:xfrm>
          <a:prstGeom prst="wedgeRoundRectCallout">
            <a:avLst>
              <a:gd name="adj1" fmla="val -194801"/>
              <a:gd name="adj2" fmla="val -210159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Спицы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713240" y="407989"/>
            <a:ext cx="3234626" cy="3144865"/>
            <a:chOff x="5697709" y="407989"/>
            <a:chExt cx="3234626" cy="3144865"/>
          </a:xfrm>
        </p:grpSpPr>
        <p:sp>
          <p:nvSpPr>
            <p:cNvPr id="43" name="Овал 42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0157" b="84736" l="0" r="99411">
                          <a14:backgroundMark x1="40275" y1="71037" x2="54028" y2="73190"/>
                          <a14:backgroundMark x1="31827" y1="75342" x2="42240" y2="77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0" b="15776"/>
            <a:stretch/>
          </p:blipFill>
          <p:spPr>
            <a:xfrm>
              <a:off x="5945149" y="1301457"/>
              <a:ext cx="2758490" cy="1378990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5704481" y="407989"/>
            <a:ext cx="3234626" cy="3144865"/>
            <a:chOff x="5697709" y="407989"/>
            <a:chExt cx="3234626" cy="3144865"/>
          </a:xfrm>
        </p:grpSpPr>
        <p:sp>
          <p:nvSpPr>
            <p:cNvPr id="53" name="Овал 52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10" b="9849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031" y="744071"/>
              <a:ext cx="2644588" cy="264458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713690" y="425369"/>
            <a:ext cx="3234626" cy="3144865"/>
            <a:chOff x="5697709" y="407989"/>
            <a:chExt cx="3234626" cy="3144865"/>
          </a:xfrm>
        </p:grpSpPr>
        <p:sp>
          <p:nvSpPr>
            <p:cNvPr id="61" name="Овал 6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86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030" y="1203693"/>
              <a:ext cx="2770453" cy="1650367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5697259" y="427231"/>
            <a:ext cx="3234626" cy="3144865"/>
            <a:chOff x="5697709" y="407989"/>
            <a:chExt cx="3234626" cy="3144865"/>
          </a:xfrm>
        </p:grpSpPr>
        <p:sp>
          <p:nvSpPr>
            <p:cNvPr id="71" name="Овал 7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778" b="89673" l="0" r="98651">
                          <a14:foregroundMark x1="47526" y1="14861" x2="66717" y2="17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82" y="1020587"/>
              <a:ext cx="3066569" cy="2043650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5705255" y="392085"/>
            <a:ext cx="3234626" cy="3144865"/>
            <a:chOff x="5697709" y="407989"/>
            <a:chExt cx="3234626" cy="3144865"/>
          </a:xfrm>
        </p:grpSpPr>
        <p:sp>
          <p:nvSpPr>
            <p:cNvPr id="78" name="Овал 77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755" y="1117359"/>
              <a:ext cx="2362567" cy="176998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5697259" y="406406"/>
            <a:ext cx="3234626" cy="3144865"/>
            <a:chOff x="5697709" y="407989"/>
            <a:chExt cx="3234626" cy="3144865"/>
          </a:xfrm>
        </p:grpSpPr>
        <p:sp>
          <p:nvSpPr>
            <p:cNvPr id="81" name="Овал 8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35" b="100000" l="0" r="98946">
                          <a14:foregroundMark x1="29701" y1="56573" x2="50439" y2="64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04" y="974625"/>
              <a:ext cx="2805436" cy="2104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9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/>
      <p:bldP spid="26" grpId="0" animBg="1"/>
      <p:bldP spid="46" grpId="0" animBg="1"/>
      <p:bldP spid="52" grpId="0" animBg="1"/>
      <p:bldP spid="58" grpId="0" animBg="1"/>
      <p:bldP spid="64" grpId="0" animBg="1"/>
      <p:bldP spid="7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8830</TotalTime>
  <Words>557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ПРАВИЛА  ДОРОЖНОГО ДВИЖЕНИЯ ДЛЯ ВЕЛОСИПЕДИСТА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Arekusei</cp:lastModifiedBy>
  <cp:revision>292</cp:revision>
  <dcterms:created xsi:type="dcterms:W3CDTF">2019-08-19T07:52:16Z</dcterms:created>
  <dcterms:modified xsi:type="dcterms:W3CDTF">2020-05-20T07:46:37Z</dcterms:modified>
</cp:coreProperties>
</file>