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13" r:id="rId2"/>
    <p:sldId id="314" r:id="rId3"/>
    <p:sldId id="315" r:id="rId4"/>
    <p:sldId id="321" r:id="rId5"/>
    <p:sldId id="318" r:id="rId6"/>
    <p:sldId id="322" r:id="rId7"/>
    <p:sldId id="319" r:id="rId8"/>
    <p:sldId id="320" r:id="rId9"/>
    <p:sldId id="363" r:id="rId10"/>
    <p:sldId id="366" r:id="rId11"/>
    <p:sldId id="367" r:id="rId12"/>
    <p:sldId id="3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6830" autoAdjust="0"/>
  </p:normalViewPr>
  <p:slideViewPr>
    <p:cSldViewPr snapToGrid="0" showGuides="1">
      <p:cViewPr varScale="1">
        <p:scale>
          <a:sx n="107" d="100"/>
          <a:sy n="107" d="100"/>
        </p:scale>
        <p:origin x="1008" y="108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7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3779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3.wdp"/><Relationship Id="rId5" Type="http://schemas.openxmlformats.org/officeDocument/2006/relationships/image" Target="../media/image9.jpeg"/><Relationship Id="rId15" Type="http://schemas.microsoft.com/office/2007/relationships/hdphoto" Target="../media/hdphoto5.wdp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19" y="4575291"/>
            <a:ext cx="873630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48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ПРАВИЛА </a:t>
            </a:r>
            <a:r>
              <a:rPr lang="en-US" sz="48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/>
            </a:r>
            <a:br>
              <a:rPr lang="en-US" sz="48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sz="48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ДОРОЖНОГО ДВИЖЕНИЯ ДЛЯ ПЕШЕХОДОВ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44" y="4575291"/>
            <a:ext cx="873630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574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/>
          <p:cNvGrpSpPr/>
          <p:nvPr/>
        </p:nvGrpSpPr>
        <p:grpSpPr>
          <a:xfrm>
            <a:off x="1" y="1"/>
            <a:ext cx="9146034" cy="6857999"/>
            <a:chOff x="1" y="1"/>
            <a:chExt cx="9146034" cy="6857999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1" y="5495026"/>
              <a:ext cx="9144000" cy="1362974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98675" y="767914"/>
            <a:ext cx="3611126" cy="2697620"/>
            <a:chOff x="99734" y="1490210"/>
            <a:chExt cx="3271401" cy="244383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99734" y="1490210"/>
              <a:ext cx="3271401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2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437" y="2307447"/>
              <a:ext cx="2187568" cy="123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054" y="2307447"/>
              <a:ext cx="828419" cy="123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146315" y="1628736"/>
              <a:ext cx="317103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Сигнальные жилеты </a:t>
              </a:r>
              <a:endParaRPr lang="en-US" altLang="ru-RU" sz="1800" b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 eaLnBrk="1" hangingPunct="1"/>
              <a:r>
                <a:rPr lang="ru-RU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и </a:t>
              </a:r>
              <a:r>
                <a:rPr lang="en-US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ru-RU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ременные системы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446505" y="768019"/>
            <a:ext cx="2335909" cy="2697620"/>
            <a:chOff x="3500876" y="1490210"/>
            <a:chExt cx="2116153" cy="244383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500876" y="1490210"/>
              <a:ext cx="2116153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19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24" r="15012"/>
            <a:stretch/>
          </p:blipFill>
          <p:spPr bwMode="auto">
            <a:xfrm>
              <a:off x="3557709" y="2260803"/>
              <a:ext cx="1337022" cy="1306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3579202" y="1628911"/>
              <a:ext cx="196867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Браслеты</a:t>
              </a:r>
            </a:p>
            <a:p>
              <a:pPr algn="ctr" eaLnBrk="1" hangingPunct="1"/>
              <a:endParaRPr lang="ru-RU" altLang="ru-RU" sz="18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pic>
          <p:nvPicPr>
            <p:cNvPr id="17" name="Picture 2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90" r="15862"/>
            <a:stretch/>
          </p:blipFill>
          <p:spPr bwMode="auto">
            <a:xfrm>
              <a:off x="4917783" y="2260803"/>
              <a:ext cx="630092" cy="130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7319118" y="767914"/>
            <a:ext cx="1501314" cy="2697620"/>
            <a:chOff x="5658495" y="1490210"/>
            <a:chExt cx="1360074" cy="2443835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658495" y="1490210"/>
              <a:ext cx="1360074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2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74" r="14781"/>
            <a:stretch/>
          </p:blipFill>
          <p:spPr bwMode="auto">
            <a:xfrm>
              <a:off x="5743166" y="2117677"/>
              <a:ext cx="1179501" cy="1449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27"/>
            <p:cNvSpPr txBox="1">
              <a:spLocks noChangeAspect="1" noChangeArrowheads="1"/>
            </p:cNvSpPr>
            <p:nvPr/>
          </p:nvSpPr>
          <p:spPr bwMode="auto">
            <a:xfrm>
              <a:off x="5679987" y="1631251"/>
              <a:ext cx="13385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Значки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98675" y="3783819"/>
            <a:ext cx="1501314" cy="2697620"/>
            <a:chOff x="2575113" y="4072571"/>
            <a:chExt cx="1360074" cy="2443835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75113" y="4072571"/>
              <a:ext cx="1360074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2625491" y="4260985"/>
              <a:ext cx="12546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Наклейки </a:t>
              </a:r>
            </a:p>
          </p:txBody>
        </p:sp>
        <p:pic>
          <p:nvPicPr>
            <p:cNvPr id="25" name="Picture 48" descr="стикеры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5490" y="4784098"/>
              <a:ext cx="1254661" cy="141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5209306" y="3783819"/>
            <a:ext cx="3611126" cy="2697620"/>
            <a:chOff x="6199576" y="4122284"/>
            <a:chExt cx="3271401" cy="2443835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6199576" y="4122284"/>
              <a:ext cx="3271401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205984" y="4260985"/>
              <a:ext cx="325858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Накладки на спицы для </a:t>
              </a:r>
              <a:br>
                <a:rPr lang="ru-RU" altLang="ru-RU" sz="16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sz="16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велосипедов и детских колясок</a:t>
              </a:r>
            </a:p>
          </p:txBody>
        </p:sp>
        <p:pic>
          <p:nvPicPr>
            <p:cNvPr id="33" name="Picture 40" descr="&amp;scy;&amp;vcy;&amp;iecy;&amp;tcy;&amp;ocy;&amp;vcy;&amp;ocy;&amp;zcy;&amp;vcy;&amp;rcy;&amp;acy;&amp;shchcy;&amp;acy;&amp;yucy;&amp;shchcy;&amp;icy;&amp;iecy; &amp;ncy;&amp;acy;&amp;kcy;&amp;lcy;&amp;acy;&amp;dcy;&amp;kcy;&amp;icy; &amp;ncy;&amp;acy; &amp;scy;&amp;pcy;&amp;icy;&amp;tscy;&amp;ycy;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43" t="2510" r="16352" b="2634"/>
            <a:stretch/>
          </p:blipFill>
          <p:spPr bwMode="auto">
            <a:xfrm>
              <a:off x="7031337" y="4838076"/>
              <a:ext cx="1692411" cy="1716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Прямоугольник 33"/>
          <p:cNvSpPr/>
          <p:nvPr/>
        </p:nvSpPr>
        <p:spPr>
          <a:xfrm>
            <a:off x="164643" y="193473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СЪЕМНЫЕ  СВЕТОВОЗВРАЩАЮЩИЕ  ЭЛЕМЕНТЫ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338433" y="3783819"/>
            <a:ext cx="2335909" cy="2697620"/>
            <a:chOff x="2315190" y="3783819"/>
            <a:chExt cx="2335909" cy="269762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2315190" y="3783819"/>
              <a:ext cx="2335909" cy="2697620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2401650" y="3936924"/>
              <a:ext cx="2173114" cy="4076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Брелоки</a:t>
              </a:r>
            </a:p>
          </p:txBody>
        </p:sp>
        <p:pic>
          <p:nvPicPr>
            <p:cNvPr id="29" name="Picture 51" descr="IMG_988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690" y="4344610"/>
              <a:ext cx="1454456" cy="1868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2617963" y="5807053"/>
              <a:ext cx="217967" cy="457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958709" y="5884196"/>
              <a:ext cx="217967" cy="457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2175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" y="1"/>
            <a:ext cx="9146034" cy="6857999"/>
            <a:chOff x="1" y="1"/>
            <a:chExt cx="9146034" cy="685799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" y="5495026"/>
              <a:ext cx="9144000" cy="1362974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37748" y="125443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НЕСЪЕМНЫЕ  СВЕТОВОЗВРАЩАЮЩИЕ  ЭЛЕМЕНТЫ</a:t>
            </a:r>
          </a:p>
        </p:txBody>
      </p:sp>
      <p:pic>
        <p:nvPicPr>
          <p:cNvPr id="42" name="Picture 6" descr="IMG_66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029" y="4901719"/>
            <a:ext cx="2828925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450642" y="4526668"/>
            <a:ext cx="3798608" cy="2135498"/>
            <a:chOff x="63646" y="4374735"/>
            <a:chExt cx="3798608" cy="2135498"/>
          </a:xfrm>
        </p:grpSpPr>
        <p:pic>
          <p:nvPicPr>
            <p:cNvPr id="43" name="Picture 10" descr="F:\СВМ\ленты и фурнитура\IMG_660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46" y="4374735"/>
              <a:ext cx="2362200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11" descr="F:\СВМ\ленты и фурнитура\IMG_660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8791" y="4644920"/>
              <a:ext cx="1657350" cy="164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2" descr="F:\СВМ\ленты и фурнитура\IMG_660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054" y="4721120"/>
              <a:ext cx="1727200" cy="178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" name="Picture 14" descr="IMG_656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26" y="660781"/>
            <a:ext cx="2770171" cy="193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8" descr="F:\СВМ\шеврон охрана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419">
                        <a14:backgroundMark x1="3162" y1="87458" x2="24901" y2="96949"/>
                        <a14:backgroundMark x1="80237" y1="96271" x2="95652" y2="84407"/>
                        <a14:backgroundMark x1="3162" y1="79322" x2="4743" y2="97627"/>
                        <a14:backgroundMark x1="5929" y1="6780" x2="23320" y2="1695"/>
                        <a14:backgroundMark x1="83004" y1="3390" x2="96838" y2="9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358" y="2636322"/>
            <a:ext cx="960854" cy="112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0" descr="&amp;ncy;&amp;acy;&amp;shcy;&amp;icy;&amp;vcy;&amp;kcy;&amp;acy; &amp;scy;&amp;vcy;&amp;iecy;&amp;tcy;&amp;ocy;&amp;vcy;&amp;ocy;&amp;zcy;&amp;vcy;&amp;rcy;&amp;acy;&amp;shchcy;&amp;acy;&amp;yucy;&amp;shchcy;&amp;acy;&amp;yacy; &amp;ncy;&amp;acy;&amp;scy;&amp;pcy;&amp;icy;&amp;ncy;&amp;ncy;&amp;acy;&amp;yacy; &quot; &amp;ocy;&amp;khcy;&amp;rcy;&amp;acy;&amp;ncy;&amp;acy; 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045" y="3990772"/>
            <a:ext cx="2313535" cy="64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861" y="2636322"/>
            <a:ext cx="758028" cy="120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7"/>
          <p:cNvSpPr txBox="1">
            <a:spLocks noChangeArrowheads="1"/>
          </p:cNvSpPr>
          <p:nvPr/>
        </p:nvSpPr>
        <p:spPr bwMode="auto">
          <a:xfrm>
            <a:off x="160274" y="564708"/>
            <a:ext cx="603006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200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ленты </a:t>
            </a:r>
            <a:r>
              <a:rPr lang="ru-RU" altLang="ru-RU" sz="24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световозвращающие</a:t>
            </a:r>
            <a:endParaRPr lang="ru-RU" altLang="ru-RU" sz="24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ленты сигнальные комбинированные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термотрансферные</a:t>
            </a: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ленты и изображения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световозвращающий</a:t>
            </a: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трикотаж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световозвращающая</a:t>
            </a: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фурнитура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200" b="0" dirty="0">
                <a:latin typeface="Segoe UI" panose="020B0502040204020203" pitchFamily="34" charset="0"/>
                <a:cs typeface="Segoe UI" panose="020B0502040204020203" pitchFamily="34" charset="0"/>
              </a:rPr>
              <a:t>шевроны и нашивки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200" b="0" dirty="0">
                <a:latin typeface="Segoe UI" panose="020B0502040204020203" pitchFamily="34" charset="0"/>
                <a:cs typeface="Segoe UI" panose="020B0502040204020203" pitchFamily="34" charset="0"/>
              </a:rPr>
              <a:t>ранцевые ленты, шнуры, стропы, канты</a:t>
            </a:r>
          </a:p>
        </p:txBody>
      </p:sp>
    </p:spTree>
    <p:extLst>
      <p:ext uri="{BB962C8B-B14F-4D97-AF65-F5344CB8AC3E}">
        <p14:creationId xmlns:p14="http://schemas.microsoft.com/office/powerpoint/2010/main" val="295120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76932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СВЕТОВОЗВРАЩАТЕЛИ ДЛЯ ЛИЧНОГО ИСПОЛЬЗОВАНИЯ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/>
          <a:stretch/>
        </p:blipFill>
        <p:spPr>
          <a:xfrm>
            <a:off x="649940" y="507819"/>
            <a:ext cx="7844119" cy="626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1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0504" y="35201"/>
            <a:ext cx="651974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Проезжая часть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это часть дороги, по которой движутся автомобили, автобусы, троллейбусы и трамваи.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0"/>
          <a:stretch/>
        </p:blipFill>
        <p:spPr>
          <a:xfrm>
            <a:off x="2034988" y="1375390"/>
            <a:ext cx="4896678" cy="3922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01186" y="5528032"/>
            <a:ext cx="5932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Участниками дорожного движения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называют всех людей – и пешеходов, и водителей и пассажиров.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80808" y="635439"/>
            <a:ext cx="651974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Пешеходы идут по </a:t>
            </a: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тротуару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Мы с вами тоже пешеходы, когда идем пешком.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05"/>
          <a:stretch/>
        </p:blipFill>
        <p:spPr>
          <a:xfrm>
            <a:off x="196208" y="1375390"/>
            <a:ext cx="2027039" cy="3922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8" y="1375390"/>
            <a:ext cx="6735457" cy="3922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Овал 2"/>
          <p:cNvSpPr/>
          <p:nvPr/>
        </p:nvSpPr>
        <p:spPr>
          <a:xfrm>
            <a:off x="143311" y="2380502"/>
            <a:ext cx="2304945" cy="2312895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175696" y="1999234"/>
            <a:ext cx="2849700" cy="2859529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528759" y="1383429"/>
            <a:ext cx="2445547" cy="2453982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450246" y="0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7342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5" grpId="0"/>
      <p:bldP spid="3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4889" y="22917"/>
            <a:ext cx="67985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Пешеходный переход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это место, где пешеходу разрешено переходить проезжую часть дороги.</a:t>
            </a: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Первый пешеходный переход появился в Лондоне в 1926 году, он обозначен был квадратной металлической табличкой с надписью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«Просьба переходить здесь»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 пешеходный переход с нанесёнными на асфальт белыми полосами появился в Лондоне, лишь в 1951 году.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8" y="2168323"/>
            <a:ext cx="6663000" cy="4445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0392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5129" y="456789"/>
            <a:ext cx="64343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городах многие перекрестки оборудованы светофорами.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Это </a:t>
            </a: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РЕГУЛИРУЕМЫЕ ПЕРЕКРЕСТКИ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 Сигналы светофора показывают, когда можно двигаться автомобилям и когда можно переходить проезжую часть пешеходам. На перекрестке перейти дорогу сложно, потому что автомобили могут поворачивать и выехать из-за спины, поэтому прежде, чем выйти на пешеходный переход всегда надо убедиться что автомобили остановились и вас пропускают.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7749" y="67819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 ПЕРЕЙТИ ДОРОГУ НА ПЕРЕКРЕСТКЕ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8" name="Овал 27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52" y="2575979"/>
            <a:ext cx="4558380" cy="4174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864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49389" y="556715"/>
            <a:ext cx="65072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НЕРЕГУЛИРУЕМЫХ ПЕРЕКРЕСТКАХ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нет светофоров. </a:t>
            </a:r>
          </a:p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Переходить проезжую часть можно только когда, когда вы уверены, что приближающихся автомобилей нет, либо автомобили остановились и пропускают пешеходов. Но лучше, когда рядом есть взрослые, которых всегда можно попросить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помощи при переходе проезжей части дороги.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8" name="Овал 27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254"/>
          <a:stretch/>
        </p:blipFill>
        <p:spPr>
          <a:xfrm>
            <a:off x="1046172" y="2323596"/>
            <a:ext cx="5073951" cy="4202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37749" y="67819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 ПЕРЕЙТИ ДОРОГУ НА ПЕРЕКРЕСТКЕ</a:t>
            </a:r>
          </a:p>
        </p:txBody>
      </p:sp>
    </p:spTree>
    <p:extLst>
      <p:ext uri="{BB962C8B-B14F-4D97-AF65-F5344CB8AC3E}">
        <p14:creationId xmlns:p14="http://schemas.microsoft.com/office/powerpoint/2010/main" val="224678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/>
        </p:nvSpPr>
        <p:spPr>
          <a:xfrm>
            <a:off x="146400" y="79137"/>
            <a:ext cx="68719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ВИДЫ СВЕТОФОРОВ</a:t>
            </a:r>
          </a:p>
        </p:txBody>
      </p:sp>
      <p:grpSp>
        <p:nvGrpSpPr>
          <p:cNvPr id="92" name="Группа 9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94" name="Прямоугольник 9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6" name="Овал 9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90267" y="693754"/>
            <a:ext cx="1774001" cy="3331076"/>
            <a:chOff x="90267" y="693754"/>
            <a:chExt cx="1774001" cy="3331076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00" r="26719" b="23647"/>
            <a:stretch/>
          </p:blipFill>
          <p:spPr>
            <a:xfrm>
              <a:off x="557282" y="693754"/>
              <a:ext cx="839530" cy="2478764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90267" y="3193833"/>
              <a:ext cx="1774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С вертикальным расположением сигналов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355925" y="730271"/>
            <a:ext cx="2428277" cy="1726598"/>
            <a:chOff x="2355925" y="730271"/>
            <a:chExt cx="2428277" cy="1726598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711" b="53105" l="5690" r="930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7" t="4943" r="6953" b="47991"/>
            <a:stretch/>
          </p:blipFill>
          <p:spPr>
            <a:xfrm>
              <a:off x="2355925" y="730271"/>
              <a:ext cx="2428277" cy="87212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605727" y="1625872"/>
              <a:ext cx="19244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С горизонтальным расположением сигналов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027415" y="727404"/>
            <a:ext cx="1990935" cy="3028622"/>
            <a:chOff x="5027415" y="727404"/>
            <a:chExt cx="1990935" cy="3028622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406" b="82777" l="12522" r="831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72" t="4149" r="17143" b="18417"/>
            <a:stretch/>
          </p:blipFill>
          <p:spPr>
            <a:xfrm>
              <a:off x="5195299" y="727404"/>
              <a:ext cx="1622612" cy="241150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027415" y="3171251"/>
              <a:ext cx="1990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С дополнительной секцией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680954" y="2668350"/>
            <a:ext cx="1774001" cy="1193828"/>
            <a:chOff x="2680954" y="2668350"/>
            <a:chExt cx="1774001" cy="1193828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956"/>
            <a:stretch/>
          </p:blipFill>
          <p:spPr>
            <a:xfrm>
              <a:off x="2745234" y="2668350"/>
              <a:ext cx="1670449" cy="81307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680954" y="3523624"/>
              <a:ext cx="1774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Реверсивные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635131" y="4161546"/>
            <a:ext cx="2878324" cy="1928830"/>
            <a:chOff x="446690" y="4164726"/>
            <a:chExt cx="2878324" cy="1928830"/>
          </a:xfrm>
        </p:grpSpPr>
        <p:pic>
          <p:nvPicPr>
            <p:cNvPr id="70" name="Рисунок 69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19" b="50569" l="11988" r="88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38" t="9512" r="12076" b="50194"/>
            <a:stretch/>
          </p:blipFill>
          <p:spPr>
            <a:xfrm>
              <a:off x="1015695" y="4164726"/>
              <a:ext cx="1740314" cy="82112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46690" y="5016338"/>
              <a:ext cx="28783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Для регулирования движения через железнодорожные переезды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16614" y="4122418"/>
            <a:ext cx="2874388" cy="2686829"/>
            <a:chOff x="3830243" y="4083089"/>
            <a:chExt cx="2874388" cy="2686829"/>
          </a:xfrm>
        </p:grpSpPr>
        <p:sp>
          <p:nvSpPr>
            <p:cNvPr id="26" name="TextBox 25"/>
            <p:cNvSpPr txBox="1"/>
            <p:nvPr/>
          </p:nvSpPr>
          <p:spPr>
            <a:xfrm>
              <a:off x="3830243" y="5692700"/>
              <a:ext cx="287438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Для регулирования движения трамваев и других маршрутных транспортных средств</a:t>
              </a:r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151" b="64013" l="5166" r="9602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5" t="4086" r="4576" b="37467"/>
            <a:stretch/>
          </p:blipFill>
          <p:spPr>
            <a:xfrm>
              <a:off x="4057781" y="4083089"/>
              <a:ext cx="2419312" cy="1596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367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7539" y="2465829"/>
            <a:ext cx="3434276" cy="23876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477429" y="619195"/>
            <a:ext cx="354736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за городом нет пешеходного перехода, дождусь, когда уедет автобус, и только тогда, убедившись, что приближающихся автомобилей нет, перейду проезжую часть.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224" y="102011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 ПЕРЕЙТИ ДОРОГУ ВЫЙДЯ ИЗ АВТОБУСА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1101" y="2805553"/>
            <a:ext cx="35094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Выйдя из автобуса, дождусь, когда автобус уедет, дойду до ближайшего пешеходного перехода, автомобили остановятся, убедившись в своей безопасности перейду по пешеходному переходу проезжую часть.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77429" y="5511288"/>
            <a:ext cx="279227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рядом с местом остановки автобуса есть подземный пешеходный переход или надземный, то воспользуюсь ими.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5" name="Овал 2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87" y="4505507"/>
            <a:ext cx="3183242" cy="22358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93" y="711153"/>
            <a:ext cx="3176630" cy="20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5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67975" y="5352974"/>
            <a:ext cx="69760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Пешеходам очень важно  использовать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СВЕТОВОЗВРАЩАЮЩИЕ ЭЛЕМЕНТЫ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Световозвращателей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должно быть несколько, со всех сторон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(справа, слева, спереди и сзади). Только тогда вы видны </a:t>
            </a:r>
            <a:r>
              <a:rPr lang="ru-RU" sz="16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водителям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любого ракурса.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5" y="817831"/>
            <a:ext cx="6003992" cy="4007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64643" y="193473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СВЕТОВОЗВРАЩАЮЩИЕ ЭЛЕМЕНТЫ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Овал 1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t="5206" r="6422" b="5181"/>
          <a:stretch/>
        </p:blipFill>
        <p:spPr>
          <a:xfrm>
            <a:off x="3585882" y="3415553"/>
            <a:ext cx="2976283" cy="219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4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Группа 82"/>
          <p:cNvGrpSpPr/>
          <p:nvPr/>
        </p:nvGrpSpPr>
        <p:grpSpPr>
          <a:xfrm>
            <a:off x="1" y="1"/>
            <a:ext cx="9146034" cy="6857999"/>
            <a:chOff x="1" y="1"/>
            <a:chExt cx="9146034" cy="6857999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1" y="5495026"/>
              <a:ext cx="9144000" cy="1362974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494536" y="193473"/>
            <a:ext cx="66522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КЛАССИФИКАЦИЯ  СВЕТОВОЗВРАЩАТЕЛЕЙ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4598799" y="3806965"/>
            <a:ext cx="3939096" cy="917962"/>
            <a:chOff x="4598799" y="3806965"/>
            <a:chExt cx="3939096" cy="917962"/>
          </a:xfrm>
        </p:grpSpPr>
        <p:sp>
          <p:nvSpPr>
            <p:cNvPr id="55" name="Блок-схема: альтернативный процесс 54"/>
            <p:cNvSpPr/>
            <p:nvPr/>
          </p:nvSpPr>
          <p:spPr bwMode="auto">
            <a:xfrm>
              <a:off x="4608862" y="3806965"/>
              <a:ext cx="3929033" cy="917962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TextBox 6"/>
            <p:cNvSpPr txBox="1">
              <a:spLocks noChangeArrowheads="1"/>
            </p:cNvSpPr>
            <p:nvPr/>
          </p:nvSpPr>
          <p:spPr bwMode="auto">
            <a:xfrm>
              <a:off x="4598799" y="3911338"/>
              <a:ext cx="392324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ПО  МАТЕРИАЛУ  </a:t>
              </a:r>
              <a:b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ОСНОВЫ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6646909" y="5153503"/>
            <a:ext cx="1886725" cy="1113086"/>
            <a:chOff x="6646909" y="5153503"/>
            <a:chExt cx="1886725" cy="1113086"/>
          </a:xfrm>
        </p:grpSpPr>
        <p:sp>
          <p:nvSpPr>
            <p:cNvPr id="51" name="Блок-схема: альтернативный процесс 50"/>
            <p:cNvSpPr/>
            <p:nvPr/>
          </p:nvSpPr>
          <p:spPr bwMode="auto">
            <a:xfrm>
              <a:off x="6646909" y="5153503"/>
              <a:ext cx="1886725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29" name="TextBox 35"/>
            <p:cNvSpPr txBox="1">
              <a:spLocks noChangeArrowheads="1"/>
            </p:cNvSpPr>
            <p:nvPr/>
          </p:nvSpPr>
          <p:spPr bwMode="auto">
            <a:xfrm>
              <a:off x="6651063" y="5427295"/>
              <a:ext cx="1878416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пластиковая </a:t>
              </a:r>
              <a:b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(ПВХ)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622664" y="5153503"/>
            <a:ext cx="1886725" cy="1113086"/>
            <a:chOff x="4622664" y="5153503"/>
            <a:chExt cx="1886725" cy="1113086"/>
          </a:xfrm>
        </p:grpSpPr>
        <p:sp>
          <p:nvSpPr>
            <p:cNvPr id="52" name="Блок-схема: альтернативный процесс 51"/>
            <p:cNvSpPr/>
            <p:nvPr/>
          </p:nvSpPr>
          <p:spPr bwMode="auto">
            <a:xfrm>
              <a:off x="4622664" y="5153503"/>
              <a:ext cx="1886725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31" name="TextBox 37"/>
            <p:cNvSpPr txBox="1">
              <a:spLocks noChangeArrowheads="1"/>
            </p:cNvSpPr>
            <p:nvPr/>
          </p:nvSpPr>
          <p:spPr bwMode="auto">
            <a:xfrm>
              <a:off x="4631079" y="5524476"/>
              <a:ext cx="1863117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текстильная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08338" y="5158378"/>
            <a:ext cx="1886724" cy="1113086"/>
            <a:chOff x="508338" y="5158378"/>
            <a:chExt cx="1886724" cy="1113086"/>
          </a:xfrm>
        </p:grpSpPr>
        <p:sp>
          <p:nvSpPr>
            <p:cNvPr id="45" name="Блок-схема: альтернативный процесс 44"/>
            <p:cNvSpPr/>
            <p:nvPr/>
          </p:nvSpPr>
          <p:spPr bwMode="auto">
            <a:xfrm>
              <a:off x="508338" y="5158378"/>
              <a:ext cx="1886724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rgbClr val="D7181E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41" name="TextBox 12"/>
            <p:cNvSpPr txBox="1">
              <a:spLocks noChangeArrowheads="1"/>
            </p:cNvSpPr>
            <p:nvPr/>
          </p:nvSpPr>
          <p:spPr bwMode="auto">
            <a:xfrm>
              <a:off x="515626" y="5545643"/>
              <a:ext cx="1879436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микрошарики</a:t>
              </a:r>
              <a:endParaRPr lang="ru-RU" altLang="ru-RU" sz="1600" b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526868" y="5158378"/>
            <a:ext cx="1892439" cy="1113086"/>
            <a:chOff x="2526868" y="5158378"/>
            <a:chExt cx="1892439" cy="1113086"/>
          </a:xfrm>
        </p:grpSpPr>
        <p:sp>
          <p:nvSpPr>
            <p:cNvPr id="48" name="Блок-схема: альтернативный процесс 47"/>
            <p:cNvSpPr/>
            <p:nvPr/>
          </p:nvSpPr>
          <p:spPr bwMode="auto">
            <a:xfrm>
              <a:off x="2532583" y="5158378"/>
              <a:ext cx="1886724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rgbClr val="D7181E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43" name="TextBox 14"/>
            <p:cNvSpPr txBox="1">
              <a:spLocks noChangeArrowheads="1"/>
            </p:cNvSpPr>
            <p:nvPr/>
          </p:nvSpPr>
          <p:spPr bwMode="auto">
            <a:xfrm>
              <a:off x="2526868" y="5417659"/>
              <a:ext cx="1886638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микропирамиды</a:t>
              </a:r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и </a:t>
              </a:r>
              <a:r>
                <a:rPr lang="ru-RU" altLang="ru-RU" sz="1600" b="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микропризмы</a:t>
              </a:r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94536" y="3811840"/>
            <a:ext cx="3929032" cy="917962"/>
            <a:chOff x="494536" y="3811840"/>
            <a:chExt cx="3929032" cy="917962"/>
          </a:xfrm>
        </p:grpSpPr>
        <p:sp>
          <p:nvSpPr>
            <p:cNvPr id="23" name="Блок-схема: альтернативный процесс 22"/>
            <p:cNvSpPr/>
            <p:nvPr/>
          </p:nvSpPr>
          <p:spPr bwMode="auto">
            <a:xfrm>
              <a:off x="494536" y="3811840"/>
              <a:ext cx="3929032" cy="917962"/>
            </a:xfrm>
            <a:prstGeom prst="flowChartAlternateProcess">
              <a:avLst/>
            </a:prstGeom>
            <a:solidFill>
              <a:srgbClr val="FFCCCC"/>
            </a:solidFill>
            <a:ln w="19050">
              <a:solidFill>
                <a:srgbClr val="D7181E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39" name="TextBox 6"/>
            <p:cNvSpPr txBox="1">
              <a:spLocks noChangeArrowheads="1"/>
            </p:cNvSpPr>
            <p:nvPr/>
          </p:nvSpPr>
          <p:spPr bwMode="auto">
            <a:xfrm>
              <a:off x="500321" y="3921709"/>
              <a:ext cx="391318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ПО</a:t>
              </a:r>
              <a:r>
                <a:rPr lang="en-US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ОПТИЧЕСКОМУ</a:t>
              </a:r>
              <a:r>
                <a:rPr lang="en-US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b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ЭЛЕМЕНТУ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608862" y="891660"/>
            <a:ext cx="3937449" cy="917962"/>
            <a:chOff x="4608862" y="891660"/>
            <a:chExt cx="3937449" cy="917962"/>
          </a:xfrm>
        </p:grpSpPr>
        <p:sp>
          <p:nvSpPr>
            <p:cNvPr id="77" name="Блок-схема: альтернативный процесс 76"/>
            <p:cNvSpPr/>
            <p:nvPr/>
          </p:nvSpPr>
          <p:spPr bwMode="auto">
            <a:xfrm>
              <a:off x="4617278" y="891660"/>
              <a:ext cx="3929033" cy="917962"/>
            </a:xfrm>
            <a:prstGeom prst="flowChartAlternateProcess">
              <a:avLst/>
            </a:prstGeom>
            <a:solidFill>
              <a:srgbClr val="FFFF99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TextBox 6"/>
            <p:cNvSpPr txBox="1">
              <a:spLocks noChangeArrowheads="1"/>
            </p:cNvSpPr>
            <p:nvPr/>
          </p:nvSpPr>
          <p:spPr bwMode="auto">
            <a:xfrm>
              <a:off x="4608862" y="994818"/>
              <a:ext cx="391318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ПО  СПОСОБУ  </a:t>
              </a:r>
              <a:b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КРЕПЛЕНИЯ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655325" y="2238198"/>
            <a:ext cx="1886725" cy="1113086"/>
            <a:chOff x="6655325" y="2238198"/>
            <a:chExt cx="1886725" cy="1113086"/>
          </a:xfrm>
        </p:grpSpPr>
        <p:sp>
          <p:nvSpPr>
            <p:cNvPr id="75" name="Блок-схема: альтернативный процесс 74"/>
            <p:cNvSpPr/>
            <p:nvPr/>
          </p:nvSpPr>
          <p:spPr bwMode="auto">
            <a:xfrm>
              <a:off x="6655325" y="2238198"/>
              <a:ext cx="1886725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TextBox 35"/>
            <p:cNvSpPr txBox="1">
              <a:spLocks noChangeArrowheads="1"/>
            </p:cNvSpPr>
            <p:nvPr/>
          </p:nvSpPr>
          <p:spPr bwMode="auto">
            <a:xfrm>
              <a:off x="6659479" y="2624349"/>
              <a:ext cx="1878416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несъемные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631080" y="2238198"/>
            <a:ext cx="1886725" cy="1113086"/>
            <a:chOff x="4631080" y="2238198"/>
            <a:chExt cx="1886725" cy="1113086"/>
          </a:xfrm>
        </p:grpSpPr>
        <p:sp>
          <p:nvSpPr>
            <p:cNvPr id="76" name="Блок-схема: альтернативный процесс 75"/>
            <p:cNvSpPr/>
            <p:nvPr/>
          </p:nvSpPr>
          <p:spPr bwMode="auto">
            <a:xfrm>
              <a:off x="4631080" y="2238198"/>
              <a:ext cx="1886725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2" name="TextBox 37"/>
            <p:cNvSpPr txBox="1">
              <a:spLocks noChangeArrowheads="1"/>
            </p:cNvSpPr>
            <p:nvPr/>
          </p:nvSpPr>
          <p:spPr bwMode="auto">
            <a:xfrm>
              <a:off x="4640471" y="2608568"/>
              <a:ext cx="1877334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съемные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12599" y="2243073"/>
            <a:ext cx="1890879" cy="1113086"/>
            <a:chOff x="512599" y="2243073"/>
            <a:chExt cx="1890879" cy="1113086"/>
          </a:xfrm>
        </p:grpSpPr>
        <p:sp>
          <p:nvSpPr>
            <p:cNvPr id="68" name="Блок-схема: альтернативный процесс 67"/>
            <p:cNvSpPr/>
            <p:nvPr/>
          </p:nvSpPr>
          <p:spPr bwMode="auto">
            <a:xfrm>
              <a:off x="516754" y="2243073"/>
              <a:ext cx="1886724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TextBox 12"/>
            <p:cNvSpPr txBox="1">
              <a:spLocks noChangeArrowheads="1"/>
            </p:cNvSpPr>
            <p:nvPr/>
          </p:nvSpPr>
          <p:spPr bwMode="auto">
            <a:xfrm>
              <a:off x="512599" y="2374075"/>
              <a:ext cx="188670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профес-сиональное</a:t>
              </a:r>
            </a:p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использование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540999" y="2243073"/>
            <a:ext cx="1886724" cy="1113086"/>
            <a:chOff x="2540999" y="2243073"/>
            <a:chExt cx="1886724" cy="1113086"/>
          </a:xfrm>
        </p:grpSpPr>
        <p:sp>
          <p:nvSpPr>
            <p:cNvPr id="67" name="Блок-схема: альтернативный процесс 66"/>
            <p:cNvSpPr/>
            <p:nvPr/>
          </p:nvSpPr>
          <p:spPr bwMode="auto">
            <a:xfrm>
              <a:off x="2540999" y="2243073"/>
              <a:ext cx="1886724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TextBox 14"/>
            <p:cNvSpPr txBox="1">
              <a:spLocks noChangeArrowheads="1"/>
            </p:cNvSpPr>
            <p:nvPr/>
          </p:nvSpPr>
          <p:spPr bwMode="auto">
            <a:xfrm>
              <a:off x="2543858" y="2483123"/>
              <a:ext cx="1875449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личное использование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02952" y="896535"/>
            <a:ext cx="3929032" cy="917962"/>
            <a:chOff x="502952" y="896535"/>
            <a:chExt cx="3929032" cy="917962"/>
          </a:xfrm>
        </p:grpSpPr>
        <p:sp>
          <p:nvSpPr>
            <p:cNvPr id="71" name="Блок-схема: альтернативный процесс 70"/>
            <p:cNvSpPr/>
            <p:nvPr/>
          </p:nvSpPr>
          <p:spPr bwMode="auto">
            <a:xfrm>
              <a:off x="502952" y="896535"/>
              <a:ext cx="3929032" cy="917962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TextBox 6"/>
            <p:cNvSpPr txBox="1">
              <a:spLocks noChangeArrowheads="1"/>
            </p:cNvSpPr>
            <p:nvPr/>
          </p:nvSpPr>
          <p:spPr bwMode="auto">
            <a:xfrm>
              <a:off x="516412" y="999473"/>
              <a:ext cx="391318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ПО</a:t>
              </a:r>
              <a:r>
                <a:rPr lang="en-US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ТИПУ  </a:t>
              </a:r>
              <a:b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ИСПОЛЬЗОВАНИЯ</a:t>
              </a:r>
            </a:p>
          </p:txBody>
        </p:sp>
      </p:grpSp>
      <p:sp>
        <p:nvSpPr>
          <p:cNvPr id="57" name="Стрелка вниз 56"/>
          <p:cNvSpPr/>
          <p:nvPr/>
        </p:nvSpPr>
        <p:spPr bwMode="auto">
          <a:xfrm>
            <a:off x="5310746" y="4659656"/>
            <a:ext cx="510560" cy="61177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Стрелка вниз 57"/>
          <p:cNvSpPr/>
          <p:nvPr/>
        </p:nvSpPr>
        <p:spPr bwMode="auto">
          <a:xfrm>
            <a:off x="7346508" y="4646458"/>
            <a:ext cx="510560" cy="61177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 bwMode="auto">
          <a:xfrm>
            <a:off x="1196420" y="4664531"/>
            <a:ext cx="510560" cy="611772"/>
          </a:xfrm>
          <a:prstGeom prst="downArrow">
            <a:avLst/>
          </a:prstGeom>
          <a:solidFill>
            <a:srgbClr val="FFCCCC"/>
          </a:solidFill>
          <a:ln w="19050">
            <a:solidFill>
              <a:srgbClr val="D7181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Стрелка вниз 49"/>
          <p:cNvSpPr/>
          <p:nvPr/>
        </p:nvSpPr>
        <p:spPr bwMode="auto">
          <a:xfrm>
            <a:off x="3232182" y="4651333"/>
            <a:ext cx="510560" cy="611772"/>
          </a:xfrm>
          <a:prstGeom prst="downArrow">
            <a:avLst/>
          </a:prstGeom>
          <a:solidFill>
            <a:srgbClr val="FFCCCC"/>
          </a:solidFill>
          <a:ln w="19050">
            <a:solidFill>
              <a:srgbClr val="D7181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Стрелка вниз 78"/>
          <p:cNvSpPr/>
          <p:nvPr/>
        </p:nvSpPr>
        <p:spPr bwMode="auto">
          <a:xfrm>
            <a:off x="5319162" y="1744351"/>
            <a:ext cx="510560" cy="611772"/>
          </a:xfrm>
          <a:prstGeom prst="downArrow">
            <a:avLst/>
          </a:prstGeom>
          <a:solidFill>
            <a:srgbClr val="FFFF99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0" name="Стрелка вниз 79"/>
          <p:cNvSpPr/>
          <p:nvPr/>
        </p:nvSpPr>
        <p:spPr bwMode="auto">
          <a:xfrm>
            <a:off x="7354924" y="1731153"/>
            <a:ext cx="510560" cy="611772"/>
          </a:xfrm>
          <a:prstGeom prst="downArrow">
            <a:avLst/>
          </a:prstGeom>
          <a:solidFill>
            <a:srgbClr val="FFFF99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3" name="Стрелка вниз 72"/>
          <p:cNvSpPr/>
          <p:nvPr/>
        </p:nvSpPr>
        <p:spPr bwMode="auto">
          <a:xfrm>
            <a:off x="1204836" y="1749226"/>
            <a:ext cx="510560" cy="61177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Стрелка вниз 73"/>
          <p:cNvSpPr/>
          <p:nvPr/>
        </p:nvSpPr>
        <p:spPr bwMode="auto">
          <a:xfrm>
            <a:off x="3240598" y="1736028"/>
            <a:ext cx="510560" cy="61177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66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7" grpId="0" animBg="1"/>
      <p:bldP spid="58" grpId="0" animBg="1"/>
      <p:bldP spid="14" grpId="0" animBg="1"/>
      <p:bldP spid="50" grpId="0" animBg="1"/>
      <p:bldP spid="79" grpId="0" animBg="1"/>
      <p:bldP spid="80" grpId="0" animBg="1"/>
      <p:bldP spid="73" grpId="0" animBg="1"/>
      <p:bldP spid="7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8784</TotalTime>
  <Words>352</Words>
  <Application>Microsoft Office PowerPoint</Application>
  <PresentationFormat>Экран (4:3)</PresentationFormat>
  <Paragraphs>57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Microsoft YaHei UI</vt:lpstr>
      <vt:lpstr>Arial</vt:lpstr>
      <vt:lpstr>Calibri</vt:lpstr>
      <vt:lpstr>Calibri Light</vt:lpstr>
      <vt:lpstr>Segoe UI</vt:lpstr>
      <vt:lpstr>Segoe UI Semibold</vt:lpstr>
      <vt:lpstr>Wingdings</vt:lpstr>
      <vt:lpstr>Тема Office</vt:lpstr>
      <vt:lpstr>ПРАВИЛА  ДОРОЖНОГО ДВИЖЕНИЯ ДЛЯ ПЕШЕХОДОВ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Arekusei</cp:lastModifiedBy>
  <cp:revision>296</cp:revision>
  <dcterms:created xsi:type="dcterms:W3CDTF">2019-08-19T07:52:16Z</dcterms:created>
  <dcterms:modified xsi:type="dcterms:W3CDTF">2020-05-20T07:47:52Z</dcterms:modified>
</cp:coreProperties>
</file>